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C9D03-528C-47FE-8E11-7669848794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92302C5-0992-43A2-85CE-128816D36D33}">
      <dgm:prSet/>
      <dgm:spPr/>
      <dgm:t>
        <a:bodyPr/>
        <a:lstStyle/>
        <a:p>
          <a:r>
            <a:rPr lang="en-US"/>
            <a:t>Highly volatile nature of retail business causes large fluctuations in sales</a:t>
          </a:r>
        </a:p>
      </dgm:t>
    </dgm:pt>
    <dgm:pt modelId="{18208B3A-36B3-471B-A85F-A4CEE7324D1B}" type="parTrans" cxnId="{BF8FC1B9-F81F-46BC-A8F2-9F456D9725E3}">
      <dgm:prSet/>
      <dgm:spPr/>
      <dgm:t>
        <a:bodyPr/>
        <a:lstStyle/>
        <a:p>
          <a:endParaRPr lang="en-US"/>
        </a:p>
      </dgm:t>
    </dgm:pt>
    <dgm:pt modelId="{A51E391C-5425-45AA-A35B-EA61D4778DE6}" type="sibTrans" cxnId="{BF8FC1B9-F81F-46BC-A8F2-9F456D9725E3}">
      <dgm:prSet/>
      <dgm:spPr/>
      <dgm:t>
        <a:bodyPr/>
        <a:lstStyle/>
        <a:p>
          <a:endParaRPr lang="en-US"/>
        </a:p>
      </dgm:t>
    </dgm:pt>
    <dgm:pt modelId="{13012EBF-84C6-44D0-A399-E9542B98BA21}">
      <dgm:prSet/>
      <dgm:spPr/>
      <dgm:t>
        <a:bodyPr/>
        <a:lstStyle/>
        <a:p>
          <a:r>
            <a:rPr lang="en-US"/>
            <a:t>Poor demand/sales estimation will lead to understocking or overstocking of inventory</a:t>
          </a:r>
        </a:p>
      </dgm:t>
    </dgm:pt>
    <dgm:pt modelId="{AE983802-6D43-4590-92BE-F3328916B786}" type="parTrans" cxnId="{9A27EF30-41C9-44E6-83F6-25EF0DB5430C}">
      <dgm:prSet/>
      <dgm:spPr/>
      <dgm:t>
        <a:bodyPr/>
        <a:lstStyle/>
        <a:p>
          <a:endParaRPr lang="en-US"/>
        </a:p>
      </dgm:t>
    </dgm:pt>
    <dgm:pt modelId="{159C6413-43CC-4D21-9F17-23FA38B825F6}" type="sibTrans" cxnId="{9A27EF30-41C9-44E6-83F6-25EF0DB5430C}">
      <dgm:prSet/>
      <dgm:spPr/>
      <dgm:t>
        <a:bodyPr/>
        <a:lstStyle/>
        <a:p>
          <a:endParaRPr lang="en-US"/>
        </a:p>
      </dgm:t>
    </dgm:pt>
    <dgm:pt modelId="{4A6958BF-FE0C-448E-8255-10060E53C67B}">
      <dgm:prSet/>
      <dgm:spPr/>
      <dgm:t>
        <a:bodyPr/>
        <a:lstStyle/>
        <a:p>
          <a:r>
            <a:rPr lang="en-US"/>
            <a:t>Understocking will negatively affect store profits whereas overstocking may result in losses caused by expiration of perishable products</a:t>
          </a:r>
        </a:p>
      </dgm:t>
    </dgm:pt>
    <dgm:pt modelId="{F98BA87C-908A-4B1D-94F4-2AC30783A47B}" type="parTrans" cxnId="{B259ED18-B2A1-49DF-9DA9-1F1CF8C581E7}">
      <dgm:prSet/>
      <dgm:spPr/>
      <dgm:t>
        <a:bodyPr/>
        <a:lstStyle/>
        <a:p>
          <a:endParaRPr lang="en-US"/>
        </a:p>
      </dgm:t>
    </dgm:pt>
    <dgm:pt modelId="{26BE58AC-01B1-4A99-8904-DA0AC91B0BFC}" type="sibTrans" cxnId="{B259ED18-B2A1-49DF-9DA9-1F1CF8C581E7}">
      <dgm:prSet/>
      <dgm:spPr/>
      <dgm:t>
        <a:bodyPr/>
        <a:lstStyle/>
        <a:p>
          <a:endParaRPr lang="en-US"/>
        </a:p>
      </dgm:t>
    </dgm:pt>
    <dgm:pt modelId="{159CA0D5-9739-4EC2-A70D-4385B5DFA918}">
      <dgm:prSet/>
      <dgm:spPr/>
      <dgm:t>
        <a:bodyPr/>
        <a:lstStyle/>
        <a:p>
          <a:r>
            <a:rPr lang="en-US" b="1"/>
            <a:t>Objective:</a:t>
          </a:r>
          <a:endParaRPr lang="en-US"/>
        </a:p>
      </dgm:t>
    </dgm:pt>
    <dgm:pt modelId="{687C0AA4-422F-4453-B5F9-826AA631EB3D}" type="parTrans" cxnId="{07CC9FE4-4F8D-4084-88EE-B4C02A65BDC4}">
      <dgm:prSet/>
      <dgm:spPr/>
      <dgm:t>
        <a:bodyPr/>
        <a:lstStyle/>
        <a:p>
          <a:endParaRPr lang="en-US"/>
        </a:p>
      </dgm:t>
    </dgm:pt>
    <dgm:pt modelId="{D4D1E36D-2E88-4D68-A4D1-3112EACABACC}" type="sibTrans" cxnId="{07CC9FE4-4F8D-4084-88EE-B4C02A65BDC4}">
      <dgm:prSet/>
      <dgm:spPr/>
      <dgm:t>
        <a:bodyPr/>
        <a:lstStyle/>
        <a:p>
          <a:endParaRPr lang="en-US"/>
        </a:p>
      </dgm:t>
    </dgm:pt>
    <dgm:pt modelId="{579E7E48-E736-40E7-8DDB-30C5991DF44E}">
      <dgm:prSet/>
      <dgm:spPr/>
      <dgm:t>
        <a:bodyPr/>
        <a:lstStyle/>
        <a:p>
          <a:r>
            <a:rPr lang="en-US"/>
            <a:t>Making accurate demand forecasts is crucial for retailers to enhance their inventory planning &amp; competitive pricing</a:t>
          </a:r>
        </a:p>
      </dgm:t>
    </dgm:pt>
    <dgm:pt modelId="{90EA046D-E362-4D92-95A5-9C14CC1A8977}" type="parTrans" cxnId="{B77BDD49-B413-46EE-A2E8-9F01769363BD}">
      <dgm:prSet/>
      <dgm:spPr/>
      <dgm:t>
        <a:bodyPr/>
        <a:lstStyle/>
        <a:p>
          <a:endParaRPr lang="en-US"/>
        </a:p>
      </dgm:t>
    </dgm:pt>
    <dgm:pt modelId="{E90C1AE2-B159-4D36-89E8-DE967FD3B35B}" type="sibTrans" cxnId="{B77BDD49-B413-46EE-A2E8-9F01769363BD}">
      <dgm:prSet/>
      <dgm:spPr/>
      <dgm:t>
        <a:bodyPr/>
        <a:lstStyle/>
        <a:p>
          <a:endParaRPr lang="en-US"/>
        </a:p>
      </dgm:t>
    </dgm:pt>
    <dgm:pt modelId="{6E6ACF32-C6CF-4C86-B302-09A305515CE6}">
      <dgm:prSet/>
      <dgm:spPr/>
      <dgm:t>
        <a:bodyPr/>
        <a:lstStyle/>
        <a:p>
          <a:r>
            <a:rPr lang="en-US" dirty="0"/>
            <a:t>The goal of this project is to predict the weekly sales of Walmart stores and departments at a store &amp; department level by building a multivariate time series forecast model</a:t>
          </a:r>
        </a:p>
      </dgm:t>
    </dgm:pt>
    <dgm:pt modelId="{6F45A6C7-DCAD-4920-9F66-73E4372AA9A3}" type="parTrans" cxnId="{293083D5-B523-435C-B537-E260695E4CFE}">
      <dgm:prSet/>
      <dgm:spPr/>
      <dgm:t>
        <a:bodyPr/>
        <a:lstStyle/>
        <a:p>
          <a:endParaRPr lang="en-US"/>
        </a:p>
      </dgm:t>
    </dgm:pt>
    <dgm:pt modelId="{C62A32DE-B52D-4D7F-BC63-20429A3092E4}" type="sibTrans" cxnId="{293083D5-B523-435C-B537-E260695E4CFE}">
      <dgm:prSet/>
      <dgm:spPr/>
      <dgm:t>
        <a:bodyPr/>
        <a:lstStyle/>
        <a:p>
          <a:endParaRPr lang="en-US"/>
        </a:p>
      </dgm:t>
    </dgm:pt>
    <dgm:pt modelId="{A139411E-F5D3-49C6-93FA-070ADD688A5D}" type="pres">
      <dgm:prSet presAssocID="{CABC9D03-528C-47FE-8E11-766984879470}" presName="root" presStyleCnt="0">
        <dgm:presLayoutVars>
          <dgm:dir/>
          <dgm:resizeHandles val="exact"/>
        </dgm:presLayoutVars>
      </dgm:prSet>
      <dgm:spPr/>
    </dgm:pt>
    <dgm:pt modelId="{25142643-789E-4984-9355-906CB59C8FDA}" type="pres">
      <dgm:prSet presAssocID="{892302C5-0992-43A2-85CE-128816D36D33}" presName="compNode" presStyleCnt="0"/>
      <dgm:spPr/>
    </dgm:pt>
    <dgm:pt modelId="{F792DF07-5468-4003-80DC-6A53C5143535}" type="pres">
      <dgm:prSet presAssocID="{892302C5-0992-43A2-85CE-128816D36D33}" presName="bgRect" presStyleLbl="bgShp" presStyleIdx="0" presStyleCnt="4"/>
      <dgm:spPr/>
    </dgm:pt>
    <dgm:pt modelId="{58A372F1-35D4-4B06-8B3B-0CF6D8A64AA0}" type="pres">
      <dgm:prSet presAssocID="{892302C5-0992-43A2-85CE-128816D36D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E9D3359F-DDA0-4EAF-94B8-FF8EF98ECB92}" type="pres">
      <dgm:prSet presAssocID="{892302C5-0992-43A2-85CE-128816D36D33}" presName="spaceRect" presStyleCnt="0"/>
      <dgm:spPr/>
    </dgm:pt>
    <dgm:pt modelId="{649F2339-978F-4745-BB55-43765465FCAC}" type="pres">
      <dgm:prSet presAssocID="{892302C5-0992-43A2-85CE-128816D36D33}" presName="parTx" presStyleLbl="revTx" presStyleIdx="0" presStyleCnt="5">
        <dgm:presLayoutVars>
          <dgm:chMax val="0"/>
          <dgm:chPref val="0"/>
        </dgm:presLayoutVars>
      </dgm:prSet>
      <dgm:spPr/>
    </dgm:pt>
    <dgm:pt modelId="{F13CC3FC-E5F8-46EC-865E-EA17A55B2D36}" type="pres">
      <dgm:prSet presAssocID="{A51E391C-5425-45AA-A35B-EA61D4778DE6}" presName="sibTrans" presStyleCnt="0"/>
      <dgm:spPr/>
    </dgm:pt>
    <dgm:pt modelId="{3DB2629A-04BD-4876-BA88-9E0E01D1F16F}" type="pres">
      <dgm:prSet presAssocID="{13012EBF-84C6-44D0-A399-E9542B98BA21}" presName="compNode" presStyleCnt="0"/>
      <dgm:spPr/>
    </dgm:pt>
    <dgm:pt modelId="{1DA3B6D2-73E8-4461-822F-E7FAA5554710}" type="pres">
      <dgm:prSet presAssocID="{13012EBF-84C6-44D0-A399-E9542B98BA21}" presName="bgRect" presStyleLbl="bgShp" presStyleIdx="1" presStyleCnt="4"/>
      <dgm:spPr/>
    </dgm:pt>
    <dgm:pt modelId="{3993081E-5BC5-488B-A560-FDC0284111B6}" type="pres">
      <dgm:prSet presAssocID="{13012EBF-84C6-44D0-A399-E9542B98BA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7EFCE43-BD06-46C7-9A41-E33C6B0EA3E6}" type="pres">
      <dgm:prSet presAssocID="{13012EBF-84C6-44D0-A399-E9542B98BA21}" presName="spaceRect" presStyleCnt="0"/>
      <dgm:spPr/>
    </dgm:pt>
    <dgm:pt modelId="{82062074-42B0-4BA9-986A-95A831124301}" type="pres">
      <dgm:prSet presAssocID="{13012EBF-84C6-44D0-A399-E9542B98BA21}" presName="parTx" presStyleLbl="revTx" presStyleIdx="1" presStyleCnt="5">
        <dgm:presLayoutVars>
          <dgm:chMax val="0"/>
          <dgm:chPref val="0"/>
        </dgm:presLayoutVars>
      </dgm:prSet>
      <dgm:spPr/>
    </dgm:pt>
    <dgm:pt modelId="{33E61F6C-9452-416C-80F0-FE4CC8C57BEE}" type="pres">
      <dgm:prSet presAssocID="{159C6413-43CC-4D21-9F17-23FA38B825F6}" presName="sibTrans" presStyleCnt="0"/>
      <dgm:spPr/>
    </dgm:pt>
    <dgm:pt modelId="{B83D7B59-F41C-4252-BC38-104A1DAB7656}" type="pres">
      <dgm:prSet presAssocID="{4A6958BF-FE0C-448E-8255-10060E53C67B}" presName="compNode" presStyleCnt="0"/>
      <dgm:spPr/>
    </dgm:pt>
    <dgm:pt modelId="{0608E6D8-8E2C-4D0A-9C15-6F574BC2AB53}" type="pres">
      <dgm:prSet presAssocID="{4A6958BF-FE0C-448E-8255-10060E53C67B}" presName="bgRect" presStyleLbl="bgShp" presStyleIdx="2" presStyleCnt="4"/>
      <dgm:spPr/>
    </dgm:pt>
    <dgm:pt modelId="{7A4F6205-9916-4250-967D-FFC142495BDE}" type="pres">
      <dgm:prSet presAssocID="{4A6958BF-FE0C-448E-8255-10060E53C6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258D237-1435-4E1D-9DBE-419A7FAA9A51}" type="pres">
      <dgm:prSet presAssocID="{4A6958BF-FE0C-448E-8255-10060E53C67B}" presName="spaceRect" presStyleCnt="0"/>
      <dgm:spPr/>
    </dgm:pt>
    <dgm:pt modelId="{1BDDA238-9086-4A63-BDF2-106624436F9A}" type="pres">
      <dgm:prSet presAssocID="{4A6958BF-FE0C-448E-8255-10060E53C67B}" presName="parTx" presStyleLbl="revTx" presStyleIdx="2" presStyleCnt="5">
        <dgm:presLayoutVars>
          <dgm:chMax val="0"/>
          <dgm:chPref val="0"/>
        </dgm:presLayoutVars>
      </dgm:prSet>
      <dgm:spPr/>
    </dgm:pt>
    <dgm:pt modelId="{8579A1E6-F41A-43A0-B463-A1DDA18C4C29}" type="pres">
      <dgm:prSet presAssocID="{26BE58AC-01B1-4A99-8904-DA0AC91B0BFC}" presName="sibTrans" presStyleCnt="0"/>
      <dgm:spPr/>
    </dgm:pt>
    <dgm:pt modelId="{E549FF75-807D-4BBC-AAD0-6D7174FE82B4}" type="pres">
      <dgm:prSet presAssocID="{159CA0D5-9739-4EC2-A70D-4385B5DFA918}" presName="compNode" presStyleCnt="0"/>
      <dgm:spPr/>
    </dgm:pt>
    <dgm:pt modelId="{AEE8792C-087F-455B-9645-71AAECC7E4A0}" type="pres">
      <dgm:prSet presAssocID="{159CA0D5-9739-4EC2-A70D-4385B5DFA918}" presName="bgRect" presStyleLbl="bgShp" presStyleIdx="3" presStyleCnt="4"/>
      <dgm:spPr/>
    </dgm:pt>
    <dgm:pt modelId="{F7145F43-B373-4AB8-BDBB-75B05F6D6C7F}" type="pres">
      <dgm:prSet presAssocID="{159CA0D5-9739-4EC2-A70D-4385B5DFA9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7F7F907-D6CF-4773-9322-8BA3A91F8BBA}" type="pres">
      <dgm:prSet presAssocID="{159CA0D5-9739-4EC2-A70D-4385B5DFA918}" presName="spaceRect" presStyleCnt="0"/>
      <dgm:spPr/>
    </dgm:pt>
    <dgm:pt modelId="{A9AEAE43-47A5-4335-88E1-32202F9A9D99}" type="pres">
      <dgm:prSet presAssocID="{159CA0D5-9739-4EC2-A70D-4385B5DFA918}" presName="parTx" presStyleLbl="revTx" presStyleIdx="3" presStyleCnt="5">
        <dgm:presLayoutVars>
          <dgm:chMax val="0"/>
          <dgm:chPref val="0"/>
        </dgm:presLayoutVars>
      </dgm:prSet>
      <dgm:spPr/>
    </dgm:pt>
    <dgm:pt modelId="{9B3B4B57-6222-4EA9-9E56-28856C811033}" type="pres">
      <dgm:prSet presAssocID="{159CA0D5-9739-4EC2-A70D-4385B5DFA918}" presName="desTx" presStyleLbl="revTx" presStyleIdx="4" presStyleCnt="5">
        <dgm:presLayoutVars/>
      </dgm:prSet>
      <dgm:spPr/>
    </dgm:pt>
  </dgm:ptLst>
  <dgm:cxnLst>
    <dgm:cxn modelId="{B259ED18-B2A1-49DF-9DA9-1F1CF8C581E7}" srcId="{CABC9D03-528C-47FE-8E11-766984879470}" destId="{4A6958BF-FE0C-448E-8255-10060E53C67B}" srcOrd="2" destOrd="0" parTransId="{F98BA87C-908A-4B1D-94F4-2AC30783A47B}" sibTransId="{26BE58AC-01B1-4A99-8904-DA0AC91B0BFC}"/>
    <dgm:cxn modelId="{9A27EF30-41C9-44E6-83F6-25EF0DB5430C}" srcId="{CABC9D03-528C-47FE-8E11-766984879470}" destId="{13012EBF-84C6-44D0-A399-E9542B98BA21}" srcOrd="1" destOrd="0" parTransId="{AE983802-6D43-4590-92BE-F3328916B786}" sibTransId="{159C6413-43CC-4D21-9F17-23FA38B825F6}"/>
    <dgm:cxn modelId="{B77BDD49-B413-46EE-A2E8-9F01769363BD}" srcId="{159CA0D5-9739-4EC2-A70D-4385B5DFA918}" destId="{579E7E48-E736-40E7-8DDB-30C5991DF44E}" srcOrd="0" destOrd="0" parTransId="{90EA046D-E362-4D92-95A5-9C14CC1A8977}" sibTransId="{E90C1AE2-B159-4D36-89E8-DE967FD3B35B}"/>
    <dgm:cxn modelId="{3F96536E-0C1F-41F3-B3B1-DF6760420A49}" type="presOf" srcId="{4A6958BF-FE0C-448E-8255-10060E53C67B}" destId="{1BDDA238-9086-4A63-BDF2-106624436F9A}" srcOrd="0" destOrd="0" presId="urn:microsoft.com/office/officeart/2018/2/layout/IconVerticalSolidList"/>
    <dgm:cxn modelId="{EB46CD7C-6407-4E56-B969-AE583497CDEB}" type="presOf" srcId="{6E6ACF32-C6CF-4C86-B302-09A305515CE6}" destId="{9B3B4B57-6222-4EA9-9E56-28856C811033}" srcOrd="0" destOrd="1" presId="urn:microsoft.com/office/officeart/2018/2/layout/IconVerticalSolidList"/>
    <dgm:cxn modelId="{3A5BE298-67D1-40C6-9B15-AD66FAE3AF93}" type="presOf" srcId="{159CA0D5-9739-4EC2-A70D-4385B5DFA918}" destId="{A9AEAE43-47A5-4335-88E1-32202F9A9D99}" srcOrd="0" destOrd="0" presId="urn:microsoft.com/office/officeart/2018/2/layout/IconVerticalSolidList"/>
    <dgm:cxn modelId="{A98E96A8-B586-42F9-80AC-26CE87CE1B95}" type="presOf" srcId="{CABC9D03-528C-47FE-8E11-766984879470}" destId="{A139411E-F5D3-49C6-93FA-070ADD688A5D}" srcOrd="0" destOrd="0" presId="urn:microsoft.com/office/officeart/2018/2/layout/IconVerticalSolidList"/>
    <dgm:cxn modelId="{BF8FC1B9-F81F-46BC-A8F2-9F456D9725E3}" srcId="{CABC9D03-528C-47FE-8E11-766984879470}" destId="{892302C5-0992-43A2-85CE-128816D36D33}" srcOrd="0" destOrd="0" parTransId="{18208B3A-36B3-471B-A85F-A4CEE7324D1B}" sibTransId="{A51E391C-5425-45AA-A35B-EA61D4778DE6}"/>
    <dgm:cxn modelId="{BA9DA4BA-81E6-4D73-9B62-2AB9C084264F}" type="presOf" srcId="{13012EBF-84C6-44D0-A399-E9542B98BA21}" destId="{82062074-42B0-4BA9-986A-95A831124301}" srcOrd="0" destOrd="0" presId="urn:microsoft.com/office/officeart/2018/2/layout/IconVerticalSolidList"/>
    <dgm:cxn modelId="{293083D5-B523-435C-B537-E260695E4CFE}" srcId="{159CA0D5-9739-4EC2-A70D-4385B5DFA918}" destId="{6E6ACF32-C6CF-4C86-B302-09A305515CE6}" srcOrd="1" destOrd="0" parTransId="{6F45A6C7-DCAD-4920-9F66-73E4372AA9A3}" sibTransId="{C62A32DE-B52D-4D7F-BC63-20429A3092E4}"/>
    <dgm:cxn modelId="{CDFF2DD7-0128-46C9-9F24-8CF11DE6E986}" type="presOf" srcId="{579E7E48-E736-40E7-8DDB-30C5991DF44E}" destId="{9B3B4B57-6222-4EA9-9E56-28856C811033}" srcOrd="0" destOrd="0" presId="urn:microsoft.com/office/officeart/2018/2/layout/IconVerticalSolidList"/>
    <dgm:cxn modelId="{07CC9FE4-4F8D-4084-88EE-B4C02A65BDC4}" srcId="{CABC9D03-528C-47FE-8E11-766984879470}" destId="{159CA0D5-9739-4EC2-A70D-4385B5DFA918}" srcOrd="3" destOrd="0" parTransId="{687C0AA4-422F-4453-B5F9-826AA631EB3D}" sibTransId="{D4D1E36D-2E88-4D68-A4D1-3112EACABACC}"/>
    <dgm:cxn modelId="{63AA53FA-5E52-4A30-BAE2-7618992D4E45}" type="presOf" srcId="{892302C5-0992-43A2-85CE-128816D36D33}" destId="{649F2339-978F-4745-BB55-43765465FCAC}" srcOrd="0" destOrd="0" presId="urn:microsoft.com/office/officeart/2018/2/layout/IconVerticalSolidList"/>
    <dgm:cxn modelId="{2F28CCAD-2B59-430E-B1F1-255DD3554216}" type="presParOf" srcId="{A139411E-F5D3-49C6-93FA-070ADD688A5D}" destId="{25142643-789E-4984-9355-906CB59C8FDA}" srcOrd="0" destOrd="0" presId="urn:microsoft.com/office/officeart/2018/2/layout/IconVerticalSolidList"/>
    <dgm:cxn modelId="{D337279B-FF83-42FF-ACB0-D1D082F539CA}" type="presParOf" srcId="{25142643-789E-4984-9355-906CB59C8FDA}" destId="{F792DF07-5468-4003-80DC-6A53C5143535}" srcOrd="0" destOrd="0" presId="urn:microsoft.com/office/officeart/2018/2/layout/IconVerticalSolidList"/>
    <dgm:cxn modelId="{83EB3381-6DA0-459E-B163-0FE7561F7D2D}" type="presParOf" srcId="{25142643-789E-4984-9355-906CB59C8FDA}" destId="{58A372F1-35D4-4B06-8B3B-0CF6D8A64AA0}" srcOrd="1" destOrd="0" presId="urn:microsoft.com/office/officeart/2018/2/layout/IconVerticalSolidList"/>
    <dgm:cxn modelId="{42FEA340-FFAD-4652-9F1A-A3C8C6EC8D36}" type="presParOf" srcId="{25142643-789E-4984-9355-906CB59C8FDA}" destId="{E9D3359F-DDA0-4EAF-94B8-FF8EF98ECB92}" srcOrd="2" destOrd="0" presId="urn:microsoft.com/office/officeart/2018/2/layout/IconVerticalSolidList"/>
    <dgm:cxn modelId="{873FE161-E682-438A-A0E0-3A8EE2B91186}" type="presParOf" srcId="{25142643-789E-4984-9355-906CB59C8FDA}" destId="{649F2339-978F-4745-BB55-43765465FCAC}" srcOrd="3" destOrd="0" presId="urn:microsoft.com/office/officeart/2018/2/layout/IconVerticalSolidList"/>
    <dgm:cxn modelId="{FC98B8C9-6218-4B0D-A537-AAEAB7E1670C}" type="presParOf" srcId="{A139411E-F5D3-49C6-93FA-070ADD688A5D}" destId="{F13CC3FC-E5F8-46EC-865E-EA17A55B2D36}" srcOrd="1" destOrd="0" presId="urn:microsoft.com/office/officeart/2018/2/layout/IconVerticalSolidList"/>
    <dgm:cxn modelId="{7D9C3517-A5E3-4988-A097-3DC0E29B179B}" type="presParOf" srcId="{A139411E-F5D3-49C6-93FA-070ADD688A5D}" destId="{3DB2629A-04BD-4876-BA88-9E0E01D1F16F}" srcOrd="2" destOrd="0" presId="urn:microsoft.com/office/officeart/2018/2/layout/IconVerticalSolidList"/>
    <dgm:cxn modelId="{E595F5BC-21C6-409F-9FBE-C929D67558D8}" type="presParOf" srcId="{3DB2629A-04BD-4876-BA88-9E0E01D1F16F}" destId="{1DA3B6D2-73E8-4461-822F-E7FAA5554710}" srcOrd="0" destOrd="0" presId="urn:microsoft.com/office/officeart/2018/2/layout/IconVerticalSolidList"/>
    <dgm:cxn modelId="{4CEC752E-2873-43CB-81FA-3CDD8004BBCE}" type="presParOf" srcId="{3DB2629A-04BD-4876-BA88-9E0E01D1F16F}" destId="{3993081E-5BC5-488B-A560-FDC0284111B6}" srcOrd="1" destOrd="0" presId="urn:microsoft.com/office/officeart/2018/2/layout/IconVerticalSolidList"/>
    <dgm:cxn modelId="{B65375B0-17B8-4BBE-B352-19A0665F5860}" type="presParOf" srcId="{3DB2629A-04BD-4876-BA88-9E0E01D1F16F}" destId="{D7EFCE43-BD06-46C7-9A41-E33C6B0EA3E6}" srcOrd="2" destOrd="0" presId="urn:microsoft.com/office/officeart/2018/2/layout/IconVerticalSolidList"/>
    <dgm:cxn modelId="{43BF7DE5-731D-449D-87C9-E7C5C9263758}" type="presParOf" srcId="{3DB2629A-04BD-4876-BA88-9E0E01D1F16F}" destId="{82062074-42B0-4BA9-986A-95A831124301}" srcOrd="3" destOrd="0" presId="urn:microsoft.com/office/officeart/2018/2/layout/IconVerticalSolidList"/>
    <dgm:cxn modelId="{90B9D529-15D2-47BA-9CD7-370CABDA1412}" type="presParOf" srcId="{A139411E-F5D3-49C6-93FA-070ADD688A5D}" destId="{33E61F6C-9452-416C-80F0-FE4CC8C57BEE}" srcOrd="3" destOrd="0" presId="urn:microsoft.com/office/officeart/2018/2/layout/IconVerticalSolidList"/>
    <dgm:cxn modelId="{CB227BA6-6742-4E7A-93DE-386F8D17430C}" type="presParOf" srcId="{A139411E-F5D3-49C6-93FA-070ADD688A5D}" destId="{B83D7B59-F41C-4252-BC38-104A1DAB7656}" srcOrd="4" destOrd="0" presId="urn:microsoft.com/office/officeart/2018/2/layout/IconVerticalSolidList"/>
    <dgm:cxn modelId="{4F6793B2-1CC6-48F1-BFD3-629E75CD70DF}" type="presParOf" srcId="{B83D7B59-F41C-4252-BC38-104A1DAB7656}" destId="{0608E6D8-8E2C-4D0A-9C15-6F574BC2AB53}" srcOrd="0" destOrd="0" presId="urn:microsoft.com/office/officeart/2018/2/layout/IconVerticalSolidList"/>
    <dgm:cxn modelId="{D4B83289-BAE1-4CBF-8CF4-3A0E41DFC813}" type="presParOf" srcId="{B83D7B59-F41C-4252-BC38-104A1DAB7656}" destId="{7A4F6205-9916-4250-967D-FFC142495BDE}" srcOrd="1" destOrd="0" presId="urn:microsoft.com/office/officeart/2018/2/layout/IconVerticalSolidList"/>
    <dgm:cxn modelId="{EE133192-6716-45A3-A27F-7C4FD5966AEE}" type="presParOf" srcId="{B83D7B59-F41C-4252-BC38-104A1DAB7656}" destId="{8258D237-1435-4E1D-9DBE-419A7FAA9A51}" srcOrd="2" destOrd="0" presId="urn:microsoft.com/office/officeart/2018/2/layout/IconVerticalSolidList"/>
    <dgm:cxn modelId="{AFA0D476-1AAF-40DA-B908-032943840E01}" type="presParOf" srcId="{B83D7B59-F41C-4252-BC38-104A1DAB7656}" destId="{1BDDA238-9086-4A63-BDF2-106624436F9A}" srcOrd="3" destOrd="0" presId="urn:microsoft.com/office/officeart/2018/2/layout/IconVerticalSolidList"/>
    <dgm:cxn modelId="{F138B603-CD55-441F-89D2-AC52306F12E0}" type="presParOf" srcId="{A139411E-F5D3-49C6-93FA-070ADD688A5D}" destId="{8579A1E6-F41A-43A0-B463-A1DDA18C4C29}" srcOrd="5" destOrd="0" presId="urn:microsoft.com/office/officeart/2018/2/layout/IconVerticalSolidList"/>
    <dgm:cxn modelId="{F4440FCD-B3C2-4220-B42D-6DA0CDBD9E66}" type="presParOf" srcId="{A139411E-F5D3-49C6-93FA-070ADD688A5D}" destId="{E549FF75-807D-4BBC-AAD0-6D7174FE82B4}" srcOrd="6" destOrd="0" presId="urn:microsoft.com/office/officeart/2018/2/layout/IconVerticalSolidList"/>
    <dgm:cxn modelId="{C02EA18F-00E0-4075-B6AF-49219172A6BE}" type="presParOf" srcId="{E549FF75-807D-4BBC-AAD0-6D7174FE82B4}" destId="{AEE8792C-087F-455B-9645-71AAECC7E4A0}" srcOrd="0" destOrd="0" presId="urn:microsoft.com/office/officeart/2018/2/layout/IconVerticalSolidList"/>
    <dgm:cxn modelId="{BD2C8B2B-B51A-4EEB-B2CE-45A0E023147D}" type="presParOf" srcId="{E549FF75-807D-4BBC-AAD0-6D7174FE82B4}" destId="{F7145F43-B373-4AB8-BDBB-75B05F6D6C7F}" srcOrd="1" destOrd="0" presId="urn:microsoft.com/office/officeart/2018/2/layout/IconVerticalSolidList"/>
    <dgm:cxn modelId="{D2E9165F-D97F-46FA-B427-FFCAE93FAC46}" type="presParOf" srcId="{E549FF75-807D-4BBC-AAD0-6D7174FE82B4}" destId="{37F7F907-D6CF-4773-9322-8BA3A91F8BBA}" srcOrd="2" destOrd="0" presId="urn:microsoft.com/office/officeart/2018/2/layout/IconVerticalSolidList"/>
    <dgm:cxn modelId="{76F722C4-EF8A-417F-8C92-74B1C411C794}" type="presParOf" srcId="{E549FF75-807D-4BBC-AAD0-6D7174FE82B4}" destId="{A9AEAE43-47A5-4335-88E1-32202F9A9D99}" srcOrd="3" destOrd="0" presId="urn:microsoft.com/office/officeart/2018/2/layout/IconVerticalSolidList"/>
    <dgm:cxn modelId="{3E6964F5-7F2D-4E03-8001-C8D223568438}" type="presParOf" srcId="{E549FF75-807D-4BBC-AAD0-6D7174FE82B4}" destId="{9B3B4B57-6222-4EA9-9E56-28856C81103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2DF07-5468-4003-80DC-6A53C5143535}">
      <dsp:nvSpPr>
        <dsp:cNvPr id="0" name=""/>
        <dsp:cNvSpPr/>
      </dsp:nvSpPr>
      <dsp:spPr>
        <a:xfrm>
          <a:off x="0" y="2265"/>
          <a:ext cx="11539508" cy="1148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72F1-35D4-4B06-8B3B-0CF6D8A64AA0}">
      <dsp:nvSpPr>
        <dsp:cNvPr id="0" name=""/>
        <dsp:cNvSpPr/>
      </dsp:nvSpPr>
      <dsp:spPr>
        <a:xfrm>
          <a:off x="347347" y="260623"/>
          <a:ext cx="631541" cy="631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F2339-978F-4745-BB55-43765465FCAC}">
      <dsp:nvSpPr>
        <dsp:cNvPr id="0" name=""/>
        <dsp:cNvSpPr/>
      </dsp:nvSpPr>
      <dsp:spPr>
        <a:xfrm>
          <a:off x="1326236" y="2265"/>
          <a:ext cx="10213271" cy="114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4" tIns="121524" rIns="121524" bIns="1215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Highly volatile nature of retail business causes large fluctuations in sales</a:t>
          </a:r>
        </a:p>
      </dsp:txBody>
      <dsp:txXfrm>
        <a:off x="1326236" y="2265"/>
        <a:ext cx="10213271" cy="1148257"/>
      </dsp:txXfrm>
    </dsp:sp>
    <dsp:sp modelId="{1DA3B6D2-73E8-4461-822F-E7FAA5554710}">
      <dsp:nvSpPr>
        <dsp:cNvPr id="0" name=""/>
        <dsp:cNvSpPr/>
      </dsp:nvSpPr>
      <dsp:spPr>
        <a:xfrm>
          <a:off x="0" y="1437586"/>
          <a:ext cx="11539508" cy="1148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3081E-5BC5-488B-A560-FDC0284111B6}">
      <dsp:nvSpPr>
        <dsp:cNvPr id="0" name=""/>
        <dsp:cNvSpPr/>
      </dsp:nvSpPr>
      <dsp:spPr>
        <a:xfrm>
          <a:off x="347347" y="1695944"/>
          <a:ext cx="631541" cy="631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62074-42B0-4BA9-986A-95A831124301}">
      <dsp:nvSpPr>
        <dsp:cNvPr id="0" name=""/>
        <dsp:cNvSpPr/>
      </dsp:nvSpPr>
      <dsp:spPr>
        <a:xfrm>
          <a:off x="1326236" y="1437586"/>
          <a:ext cx="10213271" cy="114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4" tIns="121524" rIns="121524" bIns="1215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Poor demand/sales estimation will lead to understocking or overstocking of inventory</a:t>
          </a:r>
        </a:p>
      </dsp:txBody>
      <dsp:txXfrm>
        <a:off x="1326236" y="1437586"/>
        <a:ext cx="10213271" cy="1148257"/>
      </dsp:txXfrm>
    </dsp:sp>
    <dsp:sp modelId="{0608E6D8-8E2C-4D0A-9C15-6F574BC2AB53}">
      <dsp:nvSpPr>
        <dsp:cNvPr id="0" name=""/>
        <dsp:cNvSpPr/>
      </dsp:nvSpPr>
      <dsp:spPr>
        <a:xfrm>
          <a:off x="0" y="2872908"/>
          <a:ext cx="11539508" cy="1148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F6205-9916-4250-967D-FFC142495BDE}">
      <dsp:nvSpPr>
        <dsp:cNvPr id="0" name=""/>
        <dsp:cNvSpPr/>
      </dsp:nvSpPr>
      <dsp:spPr>
        <a:xfrm>
          <a:off x="347347" y="3131265"/>
          <a:ext cx="631541" cy="631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DA238-9086-4A63-BDF2-106624436F9A}">
      <dsp:nvSpPr>
        <dsp:cNvPr id="0" name=""/>
        <dsp:cNvSpPr/>
      </dsp:nvSpPr>
      <dsp:spPr>
        <a:xfrm>
          <a:off x="1326236" y="2872908"/>
          <a:ext cx="10213271" cy="114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4" tIns="121524" rIns="121524" bIns="1215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Understocking will negatively affect store profits whereas overstocking may result in losses caused by expiration of perishable products</a:t>
          </a:r>
        </a:p>
      </dsp:txBody>
      <dsp:txXfrm>
        <a:off x="1326236" y="2872908"/>
        <a:ext cx="10213271" cy="1148257"/>
      </dsp:txXfrm>
    </dsp:sp>
    <dsp:sp modelId="{AEE8792C-087F-455B-9645-71AAECC7E4A0}">
      <dsp:nvSpPr>
        <dsp:cNvPr id="0" name=""/>
        <dsp:cNvSpPr/>
      </dsp:nvSpPr>
      <dsp:spPr>
        <a:xfrm>
          <a:off x="0" y="4308229"/>
          <a:ext cx="11539508" cy="1148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45F43-B373-4AB8-BDBB-75B05F6D6C7F}">
      <dsp:nvSpPr>
        <dsp:cNvPr id="0" name=""/>
        <dsp:cNvSpPr/>
      </dsp:nvSpPr>
      <dsp:spPr>
        <a:xfrm>
          <a:off x="347347" y="4566587"/>
          <a:ext cx="631541" cy="6315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EAE43-47A5-4335-88E1-32202F9A9D99}">
      <dsp:nvSpPr>
        <dsp:cNvPr id="0" name=""/>
        <dsp:cNvSpPr/>
      </dsp:nvSpPr>
      <dsp:spPr>
        <a:xfrm>
          <a:off x="1326236" y="4308229"/>
          <a:ext cx="5192778" cy="114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4" tIns="121524" rIns="121524" bIns="1215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Objective:</a:t>
          </a:r>
          <a:endParaRPr lang="en-US" sz="2200" kern="1200"/>
        </a:p>
      </dsp:txBody>
      <dsp:txXfrm>
        <a:off x="1326236" y="4308229"/>
        <a:ext cx="5192778" cy="1148257"/>
      </dsp:txXfrm>
    </dsp:sp>
    <dsp:sp modelId="{9B3B4B57-6222-4EA9-9E56-28856C811033}">
      <dsp:nvSpPr>
        <dsp:cNvPr id="0" name=""/>
        <dsp:cNvSpPr/>
      </dsp:nvSpPr>
      <dsp:spPr>
        <a:xfrm>
          <a:off x="6519015" y="4308229"/>
          <a:ext cx="5020492" cy="114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4" tIns="121524" rIns="121524" bIns="12152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Making accurate demand forecasts is crucial for retailers to enhance their inventory planning &amp; competitive pricing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goal of this project is to predict the weekly sales of Walmart stores and departments at a store &amp; department level by building a multivariate time series forecast model</a:t>
          </a:r>
        </a:p>
      </dsp:txBody>
      <dsp:txXfrm>
        <a:off x="6519015" y="4308229"/>
        <a:ext cx="5020492" cy="1148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youtube.com/watch?v=7uKPiMz0ey8&amp;t=608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iamprateek/wallmart-sales-forecast-datasets?select=train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b="1" dirty="0">
                <a:ea typeface="+mj-lt"/>
                <a:cs typeface="+mj-lt"/>
              </a:rPr>
              <a:t>Retail Sales Forecasting using Neural Networks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900">
                <a:cs typeface="Calibri"/>
              </a:rPr>
              <a:t>By:</a:t>
            </a:r>
          </a:p>
          <a:p>
            <a:pPr algn="l"/>
            <a:r>
              <a:rPr lang="en-US" sz="1900">
                <a:cs typeface="Calibri"/>
              </a:rPr>
              <a:t>Bhavish Kumar</a:t>
            </a:r>
          </a:p>
          <a:p>
            <a:pPr algn="l"/>
            <a:r>
              <a:rPr lang="en-US" sz="1900">
                <a:cs typeface="Calibri"/>
              </a:rPr>
              <a:t>Sai Praharsha Devalla</a:t>
            </a:r>
          </a:p>
        </p:txBody>
      </p:sp>
      <p:sp>
        <p:nvSpPr>
          <p:cNvPr id="8205" name="Freeform: Shape 13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Retailers and grocers thrown into new, unexpected challenges as coronavirus  spreads | Michigan Radio">
            <a:extLst>
              <a:ext uri="{FF2B5EF4-FFF2-40B4-BE49-F238E27FC236}">
                <a16:creationId xmlns:a16="http://schemas.microsoft.com/office/drawing/2014/main" id="{EC438327-773D-489C-A40D-9243F2822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r="2065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D2E6DF-82C3-4CF1-816A-85A0E4A64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5AF46-AA88-4EF3-8370-4EFB68F1474A}"/>
              </a:ext>
            </a:extLst>
          </p:cNvPr>
          <p:cNvSpPr txBox="1"/>
          <p:nvPr/>
        </p:nvSpPr>
        <p:spPr>
          <a:xfrm>
            <a:off x="701335" y="1012055"/>
            <a:ext cx="6603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hlinkClick r:id="rId6"/>
              </a:rPr>
              <a:t>PRESENTATION VIDEO LINK</a:t>
            </a:r>
            <a:r>
              <a:rPr lang="en-US" sz="4000" b="1" dirty="0"/>
              <a:t> (Ctrl + Click)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641"/>
    </mc:Choice>
    <mc:Fallback xmlns="">
      <p:transition spd="slow" advTm="25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0FE5B-6692-4603-8104-A51ABA2A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8" y="1278580"/>
            <a:ext cx="3202309" cy="43008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RNN-BPTT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89FF9-4C61-4153-980D-A8FA9784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42" y="20320"/>
            <a:ext cx="6238875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058CC-17C8-478B-8559-12A70F1F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14" y="1314092"/>
            <a:ext cx="7115175" cy="5334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D4E3649-2AEE-4612-94E8-482D4BBB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404" y="2452678"/>
            <a:ext cx="6215248" cy="4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30628B-91AE-40B9-9D78-94CEC0B07E32}"/>
              </a:ext>
            </a:extLst>
          </p:cNvPr>
          <p:cNvSpPr txBox="1"/>
          <p:nvPr/>
        </p:nvSpPr>
        <p:spPr>
          <a:xfrm>
            <a:off x="4012857" y="2083346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2 (1 unified model with sequence length 10)</a:t>
            </a:r>
          </a:p>
        </p:txBody>
      </p:sp>
    </p:spTree>
    <p:extLst>
      <p:ext uri="{BB962C8B-B14F-4D97-AF65-F5344CB8AC3E}">
        <p14:creationId xmlns:p14="http://schemas.microsoft.com/office/powerpoint/2010/main" val="112752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B3042-EB83-4518-84C4-A2D8A2EB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LSTM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9B28-C897-4A47-8539-EA9B4379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2" y="56164"/>
            <a:ext cx="6210300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5505-687F-4805-ACCD-0BDAA0E8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72" y="1283903"/>
            <a:ext cx="7162800" cy="6286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D20D635-DDAE-4971-BF32-88B7085F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960" y="2401645"/>
            <a:ext cx="6219733" cy="40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3C6D5A-F06A-4D77-94FA-BFBBF517DBAD}"/>
              </a:ext>
            </a:extLst>
          </p:cNvPr>
          <p:cNvSpPr txBox="1"/>
          <p:nvPr/>
        </p:nvSpPr>
        <p:spPr>
          <a:xfrm>
            <a:off x="4024258" y="2028750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2 (1 unified model with sequence length 10)</a:t>
            </a:r>
          </a:p>
        </p:txBody>
      </p:sp>
    </p:spTree>
    <p:extLst>
      <p:ext uri="{BB962C8B-B14F-4D97-AF65-F5344CB8AC3E}">
        <p14:creationId xmlns:p14="http://schemas.microsoft.com/office/powerpoint/2010/main" val="135653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C0002-905D-4847-932E-0B160CAD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GRU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0A264-3AB8-436C-89F1-11CA49CB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0" y="59545"/>
            <a:ext cx="6248400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23101-6519-4836-BED6-32DD76A0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70" y="1643274"/>
            <a:ext cx="7086600" cy="62865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2EE88AB-E39C-4056-A6AA-10DBDD42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2870712"/>
            <a:ext cx="6064747" cy="398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EFA61-E08D-4118-9411-94C6D80A9176}"/>
              </a:ext>
            </a:extLst>
          </p:cNvPr>
          <p:cNvSpPr txBox="1"/>
          <p:nvPr/>
        </p:nvSpPr>
        <p:spPr>
          <a:xfrm>
            <a:off x="4167270" y="2478430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2 (1 unified, 1 layer model)</a:t>
            </a:r>
          </a:p>
        </p:txBody>
      </p:sp>
    </p:spTree>
    <p:extLst>
      <p:ext uri="{BB962C8B-B14F-4D97-AF65-F5344CB8AC3E}">
        <p14:creationId xmlns:p14="http://schemas.microsoft.com/office/powerpoint/2010/main" val="172616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6A09-4839-404E-80AD-F2B092CC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7" y="365125"/>
            <a:ext cx="11913833" cy="896037"/>
          </a:xfrm>
        </p:spPr>
        <p:txBody>
          <a:bodyPr/>
          <a:lstStyle/>
          <a:p>
            <a:r>
              <a:rPr lang="en-US" dirty="0"/>
              <a:t>Comparison of the best Store Level Forecast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7B821D-1C80-476A-9A8D-ADE98DFEF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923722"/>
              </p:ext>
            </p:extLst>
          </p:nvPr>
        </p:nvGraphicFramePr>
        <p:xfrm>
          <a:off x="838200" y="1752786"/>
          <a:ext cx="10515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5311417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59772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46076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65307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580804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6071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Train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 Dev Train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Test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 Dev Test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Weight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28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 unified GRU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0.002265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0.000635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0.001566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79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 unified LSTM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0.005828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0.002542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0.008901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0.005926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02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 unified BPTT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0.002788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0.009313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0.006148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9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 unified RF Regression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0.018051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23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E06CE2-15A5-4482-A9F2-230EFD891E96}"/>
              </a:ext>
            </a:extLst>
          </p:cNvPr>
          <p:cNvSpPr txBox="1"/>
          <p:nvPr/>
        </p:nvSpPr>
        <p:spPr>
          <a:xfrm>
            <a:off x="1118586" y="1322308"/>
            <a:ext cx="75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*Mean &amp; Standard Deviation of 30 trials are taken for each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76A51-FCEA-4ACC-BAA6-2B76BDBF41FB}"/>
              </a:ext>
            </a:extLst>
          </p:cNvPr>
          <p:cNvSpPr txBox="1"/>
          <p:nvPr/>
        </p:nvSpPr>
        <p:spPr>
          <a:xfrm>
            <a:off x="843378" y="5569545"/>
            <a:ext cx="10946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1 unified GRU Model has the best results with the lowest Test MSE mean. Also, the computational effort is only marginally higher for GRU model, while the MSE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272899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87E29-815B-4656-B19E-66855501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Experiments with Department-Store level Forecasts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2681-F53C-45B5-946C-3AE76EBEB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sed the original unaggregated ‘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Store-Department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 level dataset to train single forecast models to predict weekly sales at a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Store-Department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level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Here only the single model approach was used since it is not feasible to train 45 x 99 = 4,455 models for 4,455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Store-Department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subsets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Experimented with LSTM &amp; GRU models which were identified as best performing models for Store level forecasting</a:t>
            </a:r>
          </a:p>
          <a:p>
            <a:r>
              <a:rPr lang="en-US" sz="1800" dirty="0">
                <a:latin typeface="Calibri" panose="020F0502020204030204" pitchFamily="34" charset="0"/>
              </a:rPr>
              <a:t>Created moving window sliders of sequence length 10 for every store-dept at a time to avoid leaking past data from one dept to another dept. Then we concatenated all the 3D Numpy Arrays to create one Train &amp; Test dataset which was used to create train &amp; test loaders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49A5-546E-4DE0-B617-38D6C562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6" y="81032"/>
            <a:ext cx="11684000" cy="732155"/>
          </a:xfrm>
        </p:spPr>
        <p:txBody>
          <a:bodyPr>
            <a:normAutofit/>
          </a:bodyPr>
          <a:lstStyle/>
          <a:p>
            <a:r>
              <a:rPr lang="en-US" sz="3600" dirty="0"/>
              <a:t>Department-Store level Forecasts with LSTM &amp; GRU models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3EB0137-6BD9-4015-922B-9B9B76831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" y="2736819"/>
            <a:ext cx="7055096" cy="40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F00B-ECBA-4609-8525-29C41EB9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800799"/>
            <a:ext cx="11753850" cy="1133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1F179-3646-4D79-9274-C27BFDE4BA59}"/>
              </a:ext>
            </a:extLst>
          </p:cNvPr>
          <p:cNvSpPr txBox="1"/>
          <p:nvPr/>
        </p:nvSpPr>
        <p:spPr>
          <a:xfrm>
            <a:off x="219075" y="2284709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1-layer single GRU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7F626-C389-4F11-97DA-928751BC9154}"/>
              </a:ext>
            </a:extLst>
          </p:cNvPr>
          <p:cNvSpPr txBox="1"/>
          <p:nvPr/>
        </p:nvSpPr>
        <p:spPr>
          <a:xfrm>
            <a:off x="7625918" y="3195962"/>
            <a:ext cx="3994952" cy="932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Single GRU &amp; LSTM models with 1 layer have the best performance and take minimum computational effort</a:t>
            </a:r>
          </a:p>
        </p:txBody>
      </p:sp>
    </p:spTree>
    <p:extLst>
      <p:ext uri="{BB962C8B-B14F-4D97-AF65-F5344CB8AC3E}">
        <p14:creationId xmlns:p14="http://schemas.microsoft.com/office/powerpoint/2010/main" val="298529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DA9F-0098-4C31-A945-6FF1C01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2428240"/>
            <a:ext cx="5591912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CCABC-4969-414B-9093-CA19BB94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1" y="116911"/>
            <a:ext cx="9193153" cy="791781"/>
          </a:xfrm>
        </p:spPr>
        <p:txBody>
          <a:bodyPr anchor="b">
            <a:no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Problem Statement &amp; Project Objective</a:t>
            </a:r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C147487-58D1-45AA-997C-9A289D032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065266"/>
              </p:ext>
            </p:extLst>
          </p:nvPr>
        </p:nvGraphicFramePr>
        <p:xfrm>
          <a:off x="413790" y="1023522"/>
          <a:ext cx="11539508" cy="5458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35D4A9-0435-4D84-867E-ECBFB117C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77"/>
    </mc:Choice>
    <mc:Fallback xmlns="">
      <p:transition spd="slow" advTm="7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45827-501D-44DD-891A-6F9757BC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  <a:cs typeface="Calibri Light"/>
              </a:rPr>
              <a:t>Data Description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6D8D-CB08-464D-BD6C-276EFE50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Dataset obtained on Kaggle contains data of 45 Walmart stores located in different regions with each store containing 99 departments</a:t>
            </a:r>
          </a:p>
          <a:p>
            <a:r>
              <a:rPr lang="en" sz="2000" dirty="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" sz="2000" dirty="0">
                <a:solidFill>
                  <a:schemeClr val="bg1"/>
                </a:solidFill>
                <a:ea typeface="+mn-lt"/>
                <a:cs typeface="+mn-lt"/>
                <a:hlinkClick r:id="rId4"/>
              </a:rPr>
              <a:t>Time Series Dataset</a:t>
            </a:r>
            <a:r>
              <a:rPr lang="en" sz="2000" dirty="0">
                <a:solidFill>
                  <a:schemeClr val="bg1"/>
                </a:solidFill>
                <a:ea typeface="+mn-lt"/>
                <a:cs typeface="+mn-lt"/>
              </a:rPr>
              <a:t> contains 3 CSV files (</a:t>
            </a:r>
            <a:r>
              <a:rPr lang="en" sz="2000" i="1" dirty="0">
                <a:solidFill>
                  <a:schemeClr val="bg1"/>
                </a:solidFill>
                <a:ea typeface="+mn-lt"/>
                <a:cs typeface="+mn-lt"/>
              </a:rPr>
              <a:t>‘features.csv’, ‘stores.csv’ &amp; ‘train.csv’</a:t>
            </a:r>
            <a:r>
              <a:rPr lang="en" sz="2000" dirty="0">
                <a:solidFill>
                  <a:schemeClr val="bg1"/>
                </a:solidFill>
                <a:ea typeface="+mn-lt"/>
                <a:cs typeface="+mn-lt"/>
              </a:rPr>
              <a:t>) that have all the predictor attributes and the target attribute data available across the 3 files</a:t>
            </a:r>
          </a:p>
          <a:p>
            <a:r>
              <a:rPr lang="en" sz="2000" dirty="0">
                <a:solidFill>
                  <a:schemeClr val="bg1"/>
                </a:solidFill>
                <a:ea typeface="+mn-lt"/>
                <a:cs typeface="+mn-lt"/>
              </a:rPr>
              <a:t>This dataset contains ~421K rows of weekly sales for 99 departments and 45 stores (with 3 store types) across 143 weeks</a:t>
            </a:r>
          </a:p>
          <a:p>
            <a:endParaRPr lang="en" sz="2000" dirty="0">
              <a:solidFill>
                <a:schemeClr val="bg1"/>
              </a:solidFill>
              <a:cs typeface="Calibri"/>
            </a:endParaRPr>
          </a:p>
          <a:p>
            <a:endParaRPr lang="en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28DC2B-B27E-4E00-9AF0-3DD72AA01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78"/>
    </mc:Choice>
    <mc:Fallback xmlns="">
      <p:transition spd="slow" advTm="5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2885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646B0-6103-4673-BE29-FC08F7FA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Exploratory Data Analysis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4AE2A2A-CFCC-4B2A-B743-F2B6CD7D8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2" r="-1" b="-1"/>
          <a:stretch/>
        </p:blipFill>
        <p:spPr>
          <a:xfrm>
            <a:off x="3504943" y="4367092"/>
            <a:ext cx="3765891" cy="21680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35EF8-1AD6-43E3-A771-AE785979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EDA is done to identify interesting trends and patterns in data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The  Correlation Matrix shows us the correlation between all the numeric attributes in the dataset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The below bar graph shows that store type can significantly impact sales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The line graph shows a fluctuating seasonal trend across all the 20 stores</a:t>
            </a:r>
          </a:p>
        </p:txBody>
      </p:sp>
      <p:pic>
        <p:nvPicPr>
          <p:cNvPr id="8" name="Picture 8" descr="Bar chart&#10;&#10;Description automatically generated">
            <a:extLst>
              <a:ext uri="{FF2B5EF4-FFF2-40B4-BE49-F238E27FC236}">
                <a16:creationId xmlns:a16="http://schemas.microsoft.com/office/drawing/2014/main" id="{14B9CAD5-80A4-4D87-942D-3EB22BE1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92" y="4307456"/>
            <a:ext cx="3145047" cy="2182483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7F7E6687-84D2-4793-8285-C3411A74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97" y="2516217"/>
            <a:ext cx="6718180" cy="172492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94F189-FA1E-49E2-8304-C0BF953B1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15"/>
    </mc:Choice>
    <mc:Fallback xmlns="">
      <p:transition spd="slow" advTm="9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E16E2-8970-49AF-9803-6F7F71F4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Implementation Approach steps</a:t>
            </a:r>
          </a:p>
        </p:txBody>
      </p:sp>
      <p:sp>
        <p:nvSpPr>
          <p:cNvPr id="14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DC38-94A7-40DC-8DF5-90EE92204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 dirty="0"/>
              <a:t>Data Wrangling (Data Cleaning)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Trained the following Forecast Models on Aggregated Store level dataset: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/>
              <a:t>Regular Linear Regression &amp; Random Forest Regression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/>
              <a:t>Feed Forward Neural Network (FFNN) using Plain Backpropagation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/>
              <a:t>Special Recurrent Neural Network (RNN) using Backpropagation Through Time (BPTT)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/>
              <a:t>Long Short Term Memory (LSTMs) &amp; Gated Recurrent Unit (GRU) Networks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Trained the LSTM &amp; GRU Forecast Models on unaggregated store-department level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Compared &amp; Contrasted the evaluation results to draw conclusions </a:t>
            </a:r>
          </a:p>
          <a:p>
            <a:pPr marL="971550" lvl="1" indent="-514350">
              <a:buFont typeface="+mj-lt"/>
              <a:buAutoNum type="arabicPeriod"/>
            </a:pPr>
            <a:endParaRPr lang="en-US" sz="1700" dirty="0"/>
          </a:p>
          <a:p>
            <a:pPr marL="971550" lvl="1" indent="-514350">
              <a:buFont typeface="+mj-lt"/>
              <a:buAutoNum type="arabicPeriod"/>
            </a:pPr>
            <a:endParaRPr lang="en-US" sz="17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3CA340-8CB7-4DFD-933F-CE7F577D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3"/>
    </mc:Choice>
    <mc:Fallback xmlns="">
      <p:transition spd="slow" advTm="11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47BD4-020D-44B7-BF56-B3AF3514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Experiments on Aggregated Store Level 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022CC-4B43-41E2-84BE-1BEE33B81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Store level forecasting had the following 2 experiments in common across all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Treated each store as a different entity and trained 45 separate models for each of the 45 stores using the corresponding data subset.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Note: </a:t>
            </a:r>
            <a:r>
              <a:rPr lang="en-US" sz="1800" dirty="0">
                <a:latin typeface="Calibri" panose="020F0502020204030204" pitchFamily="34" charset="0"/>
              </a:rPr>
              <a:t>The moving windows were used on each subset to create lagged value predictor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Used the unified dataset containing all 45 stores to train one single forecast model common for all the stores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But Moving window lag attributes were created separately on each store wise subset and all subsets were unified to create 1 single train data to forecast the model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This was to avoid providing lags of one store to another store</a:t>
            </a:r>
          </a:p>
          <a:p>
            <a:pPr lvl="1"/>
            <a:endParaRPr lang="en-US" dirty="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4738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D79F-476C-4813-BAB5-26FCC8EB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Linear Regression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92A09-B849-4D18-BC12-55E3A06E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041" y="58974"/>
            <a:ext cx="6686550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984F9-076F-4A3B-9EDE-07853ADE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26" y="1264926"/>
            <a:ext cx="8039100" cy="5905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5934D8-90A7-4F2E-825F-EE6CA02153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72" y="2492576"/>
            <a:ext cx="6138114" cy="40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8BC0C6-4C99-4D31-B38A-9D309DF432CD}"/>
              </a:ext>
            </a:extLst>
          </p:cNvPr>
          <p:cNvSpPr txBox="1"/>
          <p:nvPr/>
        </p:nvSpPr>
        <p:spPr>
          <a:xfrm>
            <a:off x="4011726" y="2113766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1 (45 models: Moving Window-select inputs)</a:t>
            </a:r>
          </a:p>
        </p:txBody>
      </p:sp>
    </p:spTree>
    <p:extLst>
      <p:ext uri="{BB962C8B-B14F-4D97-AF65-F5344CB8AC3E}">
        <p14:creationId xmlns:p14="http://schemas.microsoft.com/office/powerpoint/2010/main" val="277661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84B3B-501A-4B62-AB18-D36C948A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Random Forest Regression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5FD09-9CEC-4C99-BE9B-3173C8EF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70" y="217488"/>
            <a:ext cx="6667500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F108E-B680-465C-AFA4-83E94FF9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70" y="1486661"/>
            <a:ext cx="771525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A8950B-EC2F-43DC-B1EF-F8F97B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076" y="2732087"/>
            <a:ext cx="5903717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9F82A-6697-4DBB-B885-4120E2EFC583}"/>
              </a:ext>
            </a:extLst>
          </p:cNvPr>
          <p:cNvSpPr txBox="1"/>
          <p:nvPr/>
        </p:nvSpPr>
        <p:spPr>
          <a:xfrm>
            <a:off x="4037887" y="2367812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1 (45 models: Moving Window-select inputs)</a:t>
            </a:r>
          </a:p>
        </p:txBody>
      </p:sp>
    </p:spTree>
    <p:extLst>
      <p:ext uri="{BB962C8B-B14F-4D97-AF65-F5344CB8AC3E}">
        <p14:creationId xmlns:p14="http://schemas.microsoft.com/office/powerpoint/2010/main" val="275040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8A9CC-9F75-41C5-BE23-4291C6D8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Level Forecast with FFNN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4E24-33A2-4332-920E-1D78672B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12" y="196784"/>
            <a:ext cx="6657975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936F0-7FF6-4582-9233-7EEA351B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12" y="1733166"/>
            <a:ext cx="7172325" cy="5810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096C95D-B09A-4CCA-9A34-5CAA6DD6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97" y="2895021"/>
            <a:ext cx="5354321" cy="354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B9986D-7E01-4570-96C7-DBB4A10932F6}"/>
              </a:ext>
            </a:extLst>
          </p:cNvPr>
          <p:cNvSpPr txBox="1"/>
          <p:nvPr/>
        </p:nvSpPr>
        <p:spPr>
          <a:xfrm>
            <a:off x="4033619" y="2525689"/>
            <a:ext cx="829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Vs Predicted Sales using approach 1 (45 models: Moving Window-select inputs)</a:t>
            </a:r>
          </a:p>
        </p:txBody>
      </p:sp>
    </p:spTree>
    <p:extLst>
      <p:ext uri="{BB962C8B-B14F-4D97-AF65-F5344CB8AC3E}">
        <p14:creationId xmlns:p14="http://schemas.microsoft.com/office/powerpoint/2010/main" val="21404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5281AD61756949805CB7C9A9E148D0" ma:contentTypeVersion="2" ma:contentTypeDescription="Create a new document." ma:contentTypeScope="" ma:versionID="81341f83a8996a323b78d315e84c56b9">
  <xsd:schema xmlns:xsd="http://www.w3.org/2001/XMLSchema" xmlns:xs="http://www.w3.org/2001/XMLSchema" xmlns:p="http://schemas.microsoft.com/office/2006/metadata/properties" xmlns:ns2="294d200c-bdd0-4952-994d-4a42e36b1c7a" targetNamespace="http://schemas.microsoft.com/office/2006/metadata/properties" ma:root="true" ma:fieldsID="db08674de7c6174e78e193486719210e" ns2:_="">
    <xsd:import namespace="294d200c-bdd0-4952-994d-4a42e36b1c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d200c-bdd0-4952-994d-4a42e36b1c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C3ACB7-D197-470F-821D-C37B4A8CAE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d200c-bdd0-4952-994d-4a42e36b1c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3EDF1B-2EC0-4063-BC7D-C42781EF6881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94d200c-bdd0-4952-994d-4a42e36b1c7a"/>
  </ds:schemaRefs>
</ds:datastoreItem>
</file>

<file path=customXml/itemProps3.xml><?xml version="1.0" encoding="utf-8"?>
<ds:datastoreItem xmlns:ds="http://schemas.openxmlformats.org/officeDocument/2006/customXml" ds:itemID="{C52B1763-57BB-4711-9220-70FAC04E6C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865</Words>
  <Application>Microsoft Office PowerPoint</Application>
  <PresentationFormat>Widescreen</PresentationFormat>
  <Paragraphs>94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Retail Sales Forecasting using Neural Networks</vt:lpstr>
      <vt:lpstr>Problem Statement &amp; Project Objective</vt:lpstr>
      <vt:lpstr>Data Description</vt:lpstr>
      <vt:lpstr>Exploratory Data Analysis</vt:lpstr>
      <vt:lpstr>Implementation Approach steps</vt:lpstr>
      <vt:lpstr>Experiments on Aggregated Store Level Dataset</vt:lpstr>
      <vt:lpstr>Store Level Forecast with Linear Regression Models</vt:lpstr>
      <vt:lpstr>Store Level Forecast with Random Forest Regression Models</vt:lpstr>
      <vt:lpstr>Store Level Forecast with FFNN Models</vt:lpstr>
      <vt:lpstr>Store Level Forecast with RNN-BPTT Models</vt:lpstr>
      <vt:lpstr>Store Level Forecast with LSTM Models</vt:lpstr>
      <vt:lpstr>Store Level Forecast with GRU Models</vt:lpstr>
      <vt:lpstr>Comparison of the best Store Level Forecast Models</vt:lpstr>
      <vt:lpstr>Experiments with Department-Store level Forecasts</vt:lpstr>
      <vt:lpstr>Department-Store level Forecasts with LSTM &amp; GRU models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Forecasting using Neural Networks</dc:title>
  <dc:creator>Bhavish Kumar</dc:creator>
  <cp:lastModifiedBy>Bhavish Kumar</cp:lastModifiedBy>
  <cp:revision>8</cp:revision>
  <dcterms:created xsi:type="dcterms:W3CDTF">2020-12-08T02:47:28Z</dcterms:created>
  <dcterms:modified xsi:type="dcterms:W3CDTF">2020-12-09T03:56:17Z</dcterms:modified>
</cp:coreProperties>
</file>